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6" r:id="rId4"/>
    <p:sldId id="261" r:id="rId5"/>
    <p:sldId id="260" r:id="rId6"/>
    <p:sldId id="264" r:id="rId7"/>
    <p:sldId id="265" r:id="rId8"/>
    <p:sldId id="267" r:id="rId9"/>
    <p:sldId id="270" r:id="rId10"/>
    <p:sldId id="268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84" y="10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79E346-509E-4737-B1F4-D83E112485AB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2222DA-D065-457B-BF38-9D671BE14C3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71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E346-509E-4737-B1F4-D83E112485AB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22DA-D065-457B-BF38-9D671BE14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075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E346-509E-4737-B1F4-D83E112485AB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22DA-D065-457B-BF38-9D671BE14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042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E346-509E-4737-B1F4-D83E112485AB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22DA-D065-457B-BF38-9D671BE14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9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E346-509E-4737-B1F4-D83E112485AB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22DA-D065-457B-BF38-9D671BE14C3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37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E346-509E-4737-B1F4-D83E112485AB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22DA-D065-457B-BF38-9D671BE14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18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E346-509E-4737-B1F4-D83E112485AB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22DA-D065-457B-BF38-9D671BE14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686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E346-509E-4737-B1F4-D83E112485AB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22DA-D065-457B-BF38-9D671BE14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26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E346-509E-4737-B1F4-D83E112485AB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22DA-D065-457B-BF38-9D671BE14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724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E346-509E-4737-B1F4-D83E112485AB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22DA-D065-457B-BF38-9D671BE14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304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E346-509E-4737-B1F4-D83E112485AB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22DA-D065-457B-BF38-9D671BE14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718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979E346-509E-4737-B1F4-D83E112485AB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72222DA-D065-457B-BF38-9D671BE14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19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214438"/>
            <a:ext cx="10192512" cy="23876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Владислав Петрович Крапивин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6726" y="3769881"/>
            <a:ext cx="8767860" cy="1388165"/>
          </a:xfrm>
        </p:spPr>
        <p:txBody>
          <a:bodyPr/>
          <a:lstStyle/>
          <a:p>
            <a:r>
              <a:rPr lang="ru-RU" i="1" dirty="0" smtClean="0">
                <a:latin typeface="Montserrat" panose="00000500000000000000" pitchFamily="50" charset="-52"/>
              </a:rPr>
              <a:t>Друг всех детей и подростков</a:t>
            </a:r>
            <a:endParaRPr lang="ru-RU" dirty="0">
              <a:latin typeface="Montserrat" panose="00000500000000000000" pitchFamily="50" charset="-52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899563" y="5325889"/>
            <a:ext cx="4960833" cy="1388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/>
              <a:t>Мезенина Екатерина Анатольевна</a:t>
            </a:r>
            <a:r>
              <a:rPr lang="ru-RU" dirty="0" smtClean="0"/>
              <a:t>, </a:t>
            </a:r>
            <a:r>
              <a:rPr lang="ru-RU" dirty="0"/>
              <a:t>учитель ГБОУ СО </a:t>
            </a:r>
            <a:r>
              <a:rPr lang="ru-RU" dirty="0" smtClean="0"/>
              <a:t>"Нижнетагильская школа-интернат"</a:t>
            </a:r>
            <a:endParaRPr lang="ru-RU" dirty="0">
              <a:latin typeface="Montserrat" panose="00000500000000000000" pitchFamily="50" charset="-52"/>
            </a:endParaRPr>
          </a:p>
        </p:txBody>
      </p:sp>
      <p:pic>
        <p:nvPicPr>
          <p:cNvPr id="5" name="Child-Dreams(chosic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50796" y="2095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81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50"/>
    </mc:Choice>
    <mc:Fallback>
      <p:transition advTm="5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73858" y="81366"/>
            <a:ext cx="6101166" cy="66952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99744" y="1386368"/>
            <a:ext cx="41818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>
              <a:solidFill>
                <a:schemeClr val="accent1">
                  <a:lumMod val="50000"/>
                </a:schemeClr>
              </a:solidFill>
              <a:effectLst/>
              <a:latin typeface="Montserrat SemiBold" panose="00000700000000000000" pitchFamily="50" charset="-52"/>
              <a:cs typeface="Arial" panose="020B0604020202020204" pitchFamily="34" charset="0"/>
            </a:endParaRPr>
          </a:p>
          <a:p>
            <a:r>
              <a:rPr lang="ru-RU" dirty="0" smtClean="0"/>
              <a:t>Герои </a:t>
            </a:r>
            <a:r>
              <a:rPr lang="ru-RU" dirty="0"/>
              <a:t>волшебной повести из цикла "Сказки о парусах и крыльях" - обыкновенные дети. Однажды, летом, они обнаружили старый ковер в старом чулане и раскрыли его удивительную силу. С этого момента перед этими друзьями открылись невероятные возможности. Их ожидают захватывающие приключения и удивительные путешествия, в которых отважным "летчикам" предстоит совершать множество добрых и справедливых </a:t>
            </a:r>
            <a:r>
              <a:rPr lang="ru-RU" dirty="0" smtClean="0"/>
              <a:t>дел</a:t>
            </a:r>
          </a:p>
          <a:p>
            <a:r>
              <a:rPr lang="ru-RU" dirty="0" smtClean="0"/>
              <a:t>Для среднего школьного возраста.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99744" y="929835"/>
            <a:ext cx="4181856" cy="913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FFC000"/>
                </a:solidFill>
                <a:latin typeface="Montserrat SemiBold" panose="00000700000000000000" pitchFamily="50" charset="-52"/>
              </a:rPr>
              <a:t>Ковер-самолет</a:t>
            </a:r>
            <a:endParaRPr lang="ru-RU" sz="3600" dirty="0">
              <a:solidFill>
                <a:srgbClr val="FFC000"/>
              </a:solidFill>
              <a:latin typeface="Montserrat SemiBold" panose="00000700000000000000" pitchFamily="50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249" y="420501"/>
            <a:ext cx="4438650" cy="575310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82694" y="420501"/>
            <a:ext cx="527123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645122" y="420501"/>
            <a:ext cx="0" cy="584765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95789" y="6285079"/>
            <a:ext cx="527123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07078" y="420501"/>
            <a:ext cx="0" cy="588153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658853"/>
      </p:ext>
    </p:extLst>
  </p:cSld>
  <p:clrMapOvr>
    <a:masterClrMapping/>
  </p:clrMapOvr>
  <p:transition spd="slow" advTm="2015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9341" y="4174981"/>
            <a:ext cx="8248936" cy="913067"/>
          </a:xfrm>
        </p:spPr>
        <p:txBody>
          <a:bodyPr>
            <a:noAutofit/>
          </a:bodyPr>
          <a:lstStyle/>
          <a:p>
            <a:r>
              <a:rPr lang="ru-RU" sz="3600" i="1" cap="none" dirty="0" smtClean="0">
                <a:latin typeface="Montserrat SemiBold" panose="00000700000000000000" pitchFamily="50" charset="-52"/>
              </a:rPr>
              <a:t>«Человек </a:t>
            </a:r>
            <a:r>
              <a:rPr lang="ru-RU" sz="3600" i="1" cap="none" dirty="0">
                <a:latin typeface="Montserrat SemiBold" panose="00000700000000000000" pitchFamily="50" charset="-52"/>
              </a:rPr>
              <a:t>рождается, чтобы радоваться жизни. Смотри, какое чистое небо, какая весна, смотри, сколько на земле интересного. Когда радуешься, разве спрашиваешь, зачем? Радуешься, вот и </a:t>
            </a:r>
            <a:r>
              <a:rPr lang="ru-RU" sz="3600" i="1" cap="none" dirty="0" smtClean="0">
                <a:latin typeface="Montserrat SemiBold" panose="00000700000000000000" pitchFamily="50" charset="-52"/>
              </a:rPr>
              <a:t>все».</a:t>
            </a:r>
            <a:r>
              <a:rPr lang="ru-RU" sz="3200" cap="none" dirty="0">
                <a:latin typeface="Montserrat SemiBold" panose="00000700000000000000" pitchFamily="50" charset="-52"/>
              </a:rPr>
              <a:t/>
            </a:r>
            <a:br>
              <a:rPr lang="ru-RU" sz="3200" cap="none" dirty="0">
                <a:latin typeface="Montserrat SemiBold" panose="00000700000000000000" pitchFamily="50" charset="-52"/>
              </a:rPr>
            </a:br>
            <a:endParaRPr lang="ru-RU" sz="3200" cap="none" dirty="0">
              <a:latin typeface="Montserrat SemiBold" panose="00000700000000000000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7990" y="5490626"/>
            <a:ext cx="3901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В. П. Крапивин. Цитата из романа «Дети синего фламинго».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4493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150">
        <p15:prstTrans prst="pageCurlDouble"/>
      </p:transition>
    </mc:Choice>
    <mc:Fallback>
      <p:transition spd="slow" advTm="151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9744" y="1926272"/>
            <a:ext cx="45205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октября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1938, г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Тюмень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 сентября 2020, г.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Екатеринбург.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писатель, сценарист, педагог, журналист.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/>
              <a:t>В 2010 году Владислав Петрович Крапивин </a:t>
            </a:r>
            <a:r>
              <a:rPr lang="ru-RU" dirty="0" smtClean="0"/>
              <a:t>был награжден </a:t>
            </a:r>
            <a:r>
              <a:rPr lang="ru-RU" dirty="0"/>
              <a:t>Почетным дипломом Премии Ганса </a:t>
            </a:r>
            <a:r>
              <a:rPr lang="ru-RU" dirty="0" err="1"/>
              <a:t>Христиана</a:t>
            </a:r>
            <a:r>
              <a:rPr lang="ru-RU" dirty="0"/>
              <a:t> Андерсена «по совокупности» созданных произведений. </a:t>
            </a:r>
            <a:r>
              <a:rPr lang="ru-RU" dirty="0" smtClean="0"/>
              <a:t>25 </a:t>
            </a:r>
            <a:r>
              <a:rPr lang="ru-RU" dirty="0"/>
              <a:t>марта 2014 года писателю </a:t>
            </a:r>
            <a:r>
              <a:rPr lang="ru-RU" dirty="0" smtClean="0"/>
              <a:t>вручена Премия </a:t>
            </a:r>
            <a:r>
              <a:rPr lang="ru-RU" dirty="0"/>
              <a:t>Президента России в области литературы и искусства за произведения для детей и юношества. 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99744" y="929835"/>
            <a:ext cx="4181856" cy="913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Владислав Петрович Крапивин</a:t>
            </a:r>
            <a:endParaRPr lang="ru-RU" sz="3600" dirty="0">
              <a:solidFill>
                <a:srgbClr val="0070C0"/>
              </a:solidFill>
              <a:latin typeface="Montserrat SemiBold" panose="00000700000000000000" pitchFamily="50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92800" y="112889"/>
            <a:ext cx="6197600" cy="65814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9"/>
          <a:stretch/>
        </p:blipFill>
        <p:spPr>
          <a:xfrm>
            <a:off x="6541911" y="650772"/>
            <a:ext cx="4899378" cy="4742431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95789" y="6285079"/>
            <a:ext cx="527123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82694" y="420501"/>
            <a:ext cx="527123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07078" y="420501"/>
            <a:ext cx="0" cy="588153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645122" y="420501"/>
            <a:ext cx="0" cy="584765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324735"/>
      </p:ext>
    </p:extLst>
  </p:cSld>
  <p:clrMapOvr>
    <a:masterClrMapping/>
  </p:clrMapOvr>
  <p:transition spd="slow" advTm="101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07391" y="2572655"/>
            <a:ext cx="9986073" cy="913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i="1" dirty="0" smtClean="0">
                <a:solidFill>
                  <a:srgbClr val="FFC000"/>
                </a:solidFill>
                <a:latin typeface="Montserrat SemiBold" panose="00000700000000000000" pitchFamily="50" charset="-52"/>
              </a:rPr>
              <a:t>«Когда </a:t>
            </a:r>
            <a:r>
              <a:rPr lang="ru-RU" sz="2800" b="1" i="1" dirty="0">
                <a:solidFill>
                  <a:srgbClr val="FFC000"/>
                </a:solidFill>
                <a:latin typeface="Montserrat SemiBold" panose="00000700000000000000" pitchFamily="50" charset="-52"/>
              </a:rPr>
              <a:t>я стал писать о детстве, я понял, что это моя тема и что она неисчерпаема. </a:t>
            </a:r>
            <a:endParaRPr lang="ru-RU" sz="2800" b="1" i="1" dirty="0" smtClean="0">
              <a:solidFill>
                <a:srgbClr val="FFC000"/>
              </a:solidFill>
              <a:latin typeface="Montserrat SemiBold" panose="00000700000000000000" pitchFamily="50" charset="-52"/>
            </a:endParaRPr>
          </a:p>
          <a:p>
            <a:pPr algn="ctr"/>
            <a:r>
              <a:rPr lang="ru-RU" sz="2800" b="1" i="1" dirty="0" smtClean="0">
                <a:solidFill>
                  <a:srgbClr val="FFC000"/>
                </a:solidFill>
                <a:latin typeface="Montserrat SemiBold" panose="00000700000000000000" pitchFamily="50" charset="-52"/>
              </a:rPr>
              <a:t>Я </a:t>
            </a:r>
            <a:r>
              <a:rPr lang="ru-RU" sz="2800" b="1" i="1" dirty="0">
                <a:solidFill>
                  <a:srgbClr val="FFC000"/>
                </a:solidFill>
                <a:latin typeface="Montserrat SemiBold" panose="00000700000000000000" pitchFamily="50" charset="-52"/>
              </a:rPr>
              <a:t>люблю общаться со своими читателями, получать от них искренние письма. Зачем мне бросать то дело, которое мне нравится и которое я умею делать? Тем более, по моим подсчётам, о детях пишет раз в 20 меньше авторов, чем о </a:t>
            </a:r>
            <a:r>
              <a:rPr lang="ru-RU" sz="2800" b="1" i="1" dirty="0" smtClean="0">
                <a:solidFill>
                  <a:srgbClr val="FFC000"/>
                </a:solidFill>
                <a:latin typeface="Montserrat SemiBold" panose="00000700000000000000" pitchFamily="50" charset="-52"/>
              </a:rPr>
              <a:t>взрослых».</a:t>
            </a:r>
            <a:endParaRPr lang="ru-RU" sz="2800" i="1" dirty="0">
              <a:solidFill>
                <a:srgbClr val="FFC000"/>
              </a:solidFill>
              <a:latin typeface="Montserrat SemiBold" panose="00000700000000000000" pitchFamily="50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05234" y="5656881"/>
            <a:ext cx="4324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В. П. Крапивин о теме своего творчества.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89501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0150">
        <p15:prstTrans prst="pageCurlDouble"/>
      </p:transition>
    </mc:Choice>
    <mc:Fallback>
      <p:transition spd="slow" advTm="201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9744" y="1635638"/>
            <a:ext cx="41818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>
              <a:solidFill>
                <a:schemeClr val="accent1">
                  <a:lumMod val="50000"/>
                </a:schemeClr>
              </a:solidFill>
              <a:effectLst/>
              <a:latin typeface="Montserrat SemiBold" panose="00000700000000000000" pitchFamily="50" charset="-52"/>
              <a:cs typeface="Arial" panose="020B0604020202020204" pitchFamily="34" charset="0"/>
            </a:endParaRPr>
          </a:p>
          <a:p>
            <a:r>
              <a:rPr lang="ru-RU" dirty="0" smtClean="0"/>
              <a:t>Увлекательный </a:t>
            </a:r>
            <a:r>
              <a:rPr lang="ru-RU" dirty="0"/>
              <a:t>рассказ о яркой, насыщенной событиями и переживаниями жизни Журки, настоящего «</a:t>
            </a:r>
            <a:r>
              <a:rPr lang="ru-RU" dirty="0" err="1"/>
              <a:t>крапивинского</a:t>
            </a:r>
            <a:r>
              <a:rPr lang="ru-RU" dirty="0"/>
              <a:t> мальчишки», открывает перед нами мир 11-летнего подростка, полный острых нравственных проблем и неизбежного выбора между Добром и </a:t>
            </a:r>
            <a:r>
              <a:rPr lang="ru-RU" dirty="0" smtClean="0"/>
              <a:t>Злом… Захватывающая</a:t>
            </a:r>
            <a:r>
              <a:rPr lang="ru-RU" dirty="0"/>
              <a:t>, мудрая и глубокая книга не может оставить равнодушными. Читайте всей семьей! Для среднего школьного возраста. </a:t>
            </a:r>
            <a:br>
              <a:rPr lang="ru-RU" dirty="0"/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99744" y="929835"/>
            <a:ext cx="4181856" cy="913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FFC000"/>
                </a:solidFill>
                <a:latin typeface="Montserrat SemiBold" panose="00000700000000000000" pitchFamily="50" charset="-52"/>
              </a:rPr>
              <a:t>Журавленок и молнии</a:t>
            </a:r>
            <a:endParaRPr lang="ru-RU" sz="3600" dirty="0">
              <a:solidFill>
                <a:srgbClr val="FFC000"/>
              </a:solidFill>
              <a:latin typeface="Montserrat SemiBold" panose="00000700000000000000" pitchFamily="50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873" y="587021"/>
            <a:ext cx="4208197" cy="553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150">
        <p15:prstTrans prst="pageCurlDouble"/>
      </p:transition>
    </mc:Choice>
    <mc:Fallback>
      <p:transition spd="slow" advTm="151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49450" y="866514"/>
            <a:ext cx="5710372" cy="913067"/>
          </a:xfrm>
        </p:spPr>
        <p:txBody>
          <a:bodyPr>
            <a:noAutofit/>
          </a:bodyPr>
          <a:lstStyle/>
          <a:p>
            <a:pPr algn="l"/>
            <a:r>
              <a:rPr lang="ru-RU" sz="3200" cap="none" dirty="0">
                <a:latin typeface="Montserrat SemiBold" panose="00000700000000000000" pitchFamily="50" charset="-52"/>
              </a:rPr>
              <a:t>Т</a:t>
            </a:r>
            <a:r>
              <a:rPr lang="ru-RU" sz="3200" cap="none" dirty="0" smtClean="0">
                <a:latin typeface="Montserrat SemiBold" panose="00000700000000000000" pitchFamily="50" charset="-52"/>
              </a:rPr>
              <a:t>рое с площади </a:t>
            </a:r>
            <a:r>
              <a:rPr lang="ru-RU" sz="3200" cap="none" dirty="0" err="1">
                <a:latin typeface="Montserrat SemiBold" panose="00000700000000000000" pitchFamily="50" charset="-52"/>
              </a:rPr>
              <a:t>К</a:t>
            </a:r>
            <a:r>
              <a:rPr lang="ru-RU" sz="3200" cap="none" dirty="0" err="1" smtClean="0">
                <a:latin typeface="Montserrat SemiBold" panose="00000700000000000000" pitchFamily="50" charset="-52"/>
              </a:rPr>
              <a:t>арронад</a:t>
            </a:r>
            <a:endParaRPr lang="ru-RU" sz="3200" cap="none" dirty="0">
              <a:latin typeface="Montserrat SemiBold" panose="00000700000000000000" pitchFamily="50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49450" y="2049354"/>
            <a:ext cx="5535168" cy="2298890"/>
          </a:xfrm>
        </p:spPr>
        <p:txBody>
          <a:bodyPr>
            <a:noAutofit/>
          </a:bodyPr>
          <a:lstStyle/>
          <a:p>
            <a:pPr algn="l"/>
            <a:r>
              <a:rPr lang="ru-RU" sz="1800" dirty="0"/>
              <a:t>"Трое с площади </a:t>
            </a:r>
            <a:r>
              <a:rPr lang="ru-RU" sz="1800" dirty="0" err="1"/>
              <a:t>Карронад</a:t>
            </a:r>
            <a:r>
              <a:rPr lang="ru-RU" sz="1800" dirty="0"/>
              <a:t>" - поэма о первой нежности зародившейся мальчишеской </a:t>
            </a:r>
            <a:r>
              <a:rPr lang="ru-RU" sz="1800" dirty="0" smtClean="0"/>
              <a:t>дружбы. </a:t>
            </a:r>
            <a:r>
              <a:rPr lang="ru-RU" sz="1800" dirty="0"/>
              <a:t>Книга рассказывает о героическом поступке и удивительном Городе, расположенном у самого голубого моря. Ее атмосфера напоминает летний дождь, оставляющий за собой яркое, чистое и праздничное ощущение жизни</a:t>
            </a:r>
            <a:r>
              <a:rPr lang="ru-RU" sz="1800" dirty="0" smtClean="0"/>
              <a:t>.</a:t>
            </a:r>
          </a:p>
          <a:p>
            <a:pPr algn="l"/>
            <a:r>
              <a:rPr lang="ru-RU" sz="1800" dirty="0"/>
              <a:t>Для среднего школьного возраста. 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66" y="635337"/>
            <a:ext cx="4229928" cy="548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660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0">
        <p15:prstTrans prst="pageCurlDouble"/>
      </p:transition>
    </mc:Choice>
    <mc:Fallback>
      <p:transition spd="slow" advTm="1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9744" y="1635638"/>
            <a:ext cx="41818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>
              <a:solidFill>
                <a:schemeClr val="accent1">
                  <a:lumMod val="50000"/>
                </a:schemeClr>
              </a:solidFill>
              <a:effectLst/>
              <a:latin typeface="Montserrat SemiBold" panose="00000700000000000000" pitchFamily="50" charset="-52"/>
              <a:cs typeface="Arial" panose="020B0604020202020204" pitchFamily="34" charset="0"/>
            </a:endParaRPr>
          </a:p>
          <a:p>
            <a:r>
              <a:rPr lang="ru-RU" dirty="0" smtClean="0"/>
              <a:t>В </a:t>
            </a:r>
            <a:r>
              <a:rPr lang="ru-RU" dirty="0"/>
              <a:t>жизни каждого человека встречаются тяжелые моменты, которые кажутся непреодолимыми. Однако настоящий друг, способный разделить твои страдания и поддержать в трудные моменты, помогает справиться с бедой. Это повесть о мальчишках с верными и смелыми сердцами, о настоящей дружбе, о том, как научиться проявлять любовь и понимание друг к другу, сопереживать и оказывать помощь в нужный момент</a:t>
            </a:r>
            <a:r>
              <a:rPr lang="ru-RU" dirty="0" smtClean="0"/>
              <a:t>.</a:t>
            </a:r>
          </a:p>
          <a:p>
            <a:r>
              <a:rPr lang="ru-RU" dirty="0"/>
              <a:t>Для среднего школьного возраста.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99744" y="929835"/>
            <a:ext cx="4181856" cy="913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70C0"/>
                </a:solidFill>
                <a:latin typeface="Montserrat SemiBold" panose="00000700000000000000" pitchFamily="50" charset="-52"/>
              </a:rPr>
              <a:t>Та сторона, где ветер</a:t>
            </a:r>
            <a:endParaRPr lang="ru-RU" sz="3600" dirty="0">
              <a:solidFill>
                <a:srgbClr val="0070C0"/>
              </a:solidFill>
              <a:latin typeface="Montserrat SemiBold" panose="00000700000000000000" pitchFamily="50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143" y="666428"/>
            <a:ext cx="4168703" cy="557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38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000">
        <p15:prstTrans prst="pageCurlDouble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49" y="0"/>
            <a:ext cx="11346033" cy="690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83497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49450" y="866514"/>
            <a:ext cx="5710372" cy="913067"/>
          </a:xfrm>
        </p:spPr>
        <p:txBody>
          <a:bodyPr>
            <a:noAutofit/>
          </a:bodyPr>
          <a:lstStyle/>
          <a:p>
            <a:pPr algn="l"/>
            <a:r>
              <a:rPr lang="ru-RU" sz="3200" cap="none" dirty="0" smtClean="0">
                <a:latin typeface="Montserrat SemiBold" panose="00000700000000000000" pitchFamily="50" charset="-52"/>
              </a:rPr>
              <a:t>Острова и капитаны</a:t>
            </a:r>
            <a:endParaRPr lang="ru-RU" sz="3200" cap="none" dirty="0">
              <a:latin typeface="Montserrat SemiBold" panose="00000700000000000000" pitchFamily="50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49450" y="2049354"/>
            <a:ext cx="5535168" cy="2298890"/>
          </a:xfrm>
        </p:spPr>
        <p:txBody>
          <a:bodyPr>
            <a:noAutofit/>
          </a:bodyPr>
          <a:lstStyle/>
          <a:p>
            <a:pPr algn="l"/>
            <a:r>
              <a:rPr lang="ru-RU" sz="1800" dirty="0"/>
              <a:t>Герои трилогии "Острова и капитаны" - это юноши, которые проходят через процесс взросления и становления в мужчин. Их общая цель - поиск потерянной рукописи о знаменитом капитане Крузенштерне, первом русском мореплавателе, совершившем кругосветное путешествие. Они также объединены общей мечтой - мечтой о море и кораблях, которая направляет их на протяжении их жизни. Эти слова клятвы из "Двух капитанов" - "Бороться и искать, найти и не сдаваться" - также описывают их, мальчишек с открытыми сердцами и яркими глазами, в книге Крапивина</a:t>
            </a:r>
            <a:r>
              <a:rPr lang="ru-RU" sz="1800" dirty="0" smtClean="0"/>
              <a:t>.</a:t>
            </a:r>
          </a:p>
          <a:p>
            <a:pPr algn="l"/>
            <a:r>
              <a:rPr lang="ru-RU" sz="1800" dirty="0" smtClean="0"/>
              <a:t>Для </a:t>
            </a:r>
            <a:r>
              <a:rPr lang="ru-RU" sz="1800" dirty="0"/>
              <a:t>среднего школьного возраста. 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5"/>
          <a:stretch/>
        </p:blipFill>
        <p:spPr>
          <a:xfrm>
            <a:off x="1317357" y="866514"/>
            <a:ext cx="3580108" cy="50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10992"/>
      </p:ext>
    </p:extLst>
  </p:cSld>
  <p:clrMapOvr>
    <a:masterClrMapping/>
  </p:clrMapOvr>
  <p:transition spd="slow" advTm="1515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430" y="-33250"/>
            <a:ext cx="9022729" cy="6919794"/>
          </a:xfrm>
        </p:spPr>
      </p:pic>
    </p:spTree>
    <p:extLst>
      <p:ext uri="{BB962C8B-B14F-4D97-AF65-F5344CB8AC3E}">
        <p14:creationId xmlns:p14="http://schemas.microsoft.com/office/powerpoint/2010/main" val="1576412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150">
        <p15:prstTrans prst="pageCurlDouble"/>
      </p:transition>
    </mc:Choice>
    <mc:Fallback>
      <p:transition spd="slow" advTm="101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Другая 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53614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865</TotalTime>
  <Words>586</Words>
  <Application>Microsoft Office PowerPoint</Application>
  <PresentationFormat>Широкоэкранный</PresentationFormat>
  <Paragraphs>30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Corbel</vt:lpstr>
      <vt:lpstr>Montserrat</vt:lpstr>
      <vt:lpstr>Montserrat SemiBold</vt:lpstr>
      <vt:lpstr>Times New Roman</vt:lpstr>
      <vt:lpstr>Базис</vt:lpstr>
      <vt:lpstr>Владислав Петрович Крапивин</vt:lpstr>
      <vt:lpstr>Презентация PowerPoint</vt:lpstr>
      <vt:lpstr>Презентация PowerPoint</vt:lpstr>
      <vt:lpstr>Презентация PowerPoint</vt:lpstr>
      <vt:lpstr>Трое с площади Карронад</vt:lpstr>
      <vt:lpstr>Презентация PowerPoint</vt:lpstr>
      <vt:lpstr>Презентация PowerPoint</vt:lpstr>
      <vt:lpstr>Острова и капитаны</vt:lpstr>
      <vt:lpstr>Презентация PowerPoint</vt:lpstr>
      <vt:lpstr>Презентация PowerPoint</vt:lpstr>
      <vt:lpstr>«Человек рождается, чтобы радоваться жизни. Смотри, какое чистое небо, какая весна, смотри, сколько на земле интересного. Когда радуешься, разве спрашиваешь, зачем? Радуешься, вот и все».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Достоевский о свободе</dc:title>
  <dc:creator>Ryzen</dc:creator>
  <cp:lastModifiedBy>Ryzen</cp:lastModifiedBy>
  <cp:revision>26</cp:revision>
  <dcterms:created xsi:type="dcterms:W3CDTF">2021-11-21T08:43:53Z</dcterms:created>
  <dcterms:modified xsi:type="dcterms:W3CDTF">2023-10-04T18:43:45Z</dcterms:modified>
</cp:coreProperties>
</file>